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40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  <a:prstGeom prst="rect">
            <a:avLst/>
          </a:prstGeom>
        </p:spPr>
        <p:txBody>
          <a:bodyPr anchor="b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8984" y="1792224"/>
            <a:ext cx="990599" cy="304799"/>
          </a:xfrm>
        </p:spPr>
        <p:txBody>
          <a:bodyPr/>
          <a:lstStyle>
            <a:lvl1pPr algn="l">
              <a:defRPr b="0">
                <a:solidFill>
                  <a:schemeClr val="bg1"/>
                </a:solidFill>
              </a:defRPr>
            </a:lvl1pPr>
          </a:lstStyle>
          <a:p>
            <a:fld id="{0E44559D-2E8E-44F9-977A-3996DDA68615}" type="datetimeFigureOut">
              <a:rPr lang="LID4096" smtClean="0"/>
              <a:t>09/28/2023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976" y="3227832"/>
            <a:ext cx="3867912" cy="310896"/>
          </a:xfrm>
        </p:spPr>
        <p:txBody>
          <a:bodyPr/>
          <a:lstStyle>
            <a:lvl1pPr>
              <a:defRPr sz="1000" b="0">
                <a:solidFill>
                  <a:schemeClr val="bg1"/>
                </a:solidFill>
              </a:defRPr>
            </a:lvl1pPr>
          </a:lstStyle>
          <a:p>
            <a:endParaRPr lang="LID4096"/>
          </a:p>
        </p:txBody>
      </p:sp>
      <p:sp>
        <p:nvSpPr>
          <p:cNvPr id="8" name="Rectangle 7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5D4A0B24-2E7B-42FF-B0FF-275A3157E171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312070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7" y="4969927"/>
            <a:ext cx="8825657" cy="5667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7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4559D-2E8E-44F9-977A-3996DDA68615}" type="datetimeFigureOut">
              <a:rPr lang="LID4096" smtClean="0"/>
              <a:t>09/28/2023</a:t>
            </a:fld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A0B24-2E7B-42FF-B0FF-275A3157E171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242595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0704"/>
            <a:ext cx="8833104" cy="1371600"/>
          </a:xfrm>
          <a:prstGeom prst="rect">
            <a:avLst/>
          </a:prstGeom>
        </p:spPr>
        <p:txBody>
          <a:bodyPr anchor="ctr" anchorCtr="0"/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2144" y="3547872"/>
            <a:ext cx="8825659" cy="2478024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4559D-2E8E-44F9-977A-3996DDA68615}" type="datetimeFigureOut">
              <a:rPr lang="LID4096" smtClean="0"/>
              <a:t>09/28/2023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A0B24-2E7B-42FF-B0FF-275A3157E171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7441736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6" name="Rectangle 1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2" name="TextBox 11"/>
          <p:cNvSpPr txBox="1"/>
          <p:nvPr/>
        </p:nvSpPr>
        <p:spPr bwMode="gray">
          <a:xfrm>
            <a:off x="898295" y="596767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 bwMode="gray">
          <a:xfrm>
            <a:off x="9715063" y="2629300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980517"/>
            <a:ext cx="8460983" cy="2698249"/>
          </a:xfrm>
          <a:prstGeom prst="rect">
            <a:avLst/>
          </a:prstGeom>
        </p:spPr>
        <p:txBody>
          <a:bodyPr anchor="ctr" anchorCtr="0"/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 bwMode="gray">
          <a:xfrm>
            <a:off x="1945945" y="3679987"/>
            <a:ext cx="7725772" cy="342174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400" cap="small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8"/>
            <a:ext cx="8825659" cy="997858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4559D-2E8E-44F9-977A-3996DDA68615}" type="datetimeFigureOut">
              <a:rPr lang="LID4096" smtClean="0"/>
              <a:t>09/28/2023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23" name="Rectangle 2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A0B24-2E7B-42FF-B0FF-275A3157E171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9871535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3525"/>
            <a:ext cx="8865623" cy="1819656"/>
          </a:xfrm>
          <a:prstGeom prst="rect">
            <a:avLst/>
          </a:prstGeo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9200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4559D-2E8E-44F9-977A-3996DDA68615}" type="datetimeFigureOut">
              <a:rPr lang="LID4096" smtClean="0"/>
              <a:t>09/28/2023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A0B24-2E7B-42FF-B0FF-275A3157E171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4692723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3129168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79764"/>
            <a:ext cx="3129168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5380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4"/>
            <a:ext cx="3145380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595032"/>
            <a:ext cx="3161029" cy="58473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79764"/>
            <a:ext cx="3161029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4991" y="2603500"/>
            <a:ext cx="32564" cy="3423554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5824" y="2603500"/>
            <a:ext cx="0" cy="3423554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4559D-2E8E-44F9-977A-3996DDA68615}" type="datetimeFigureOut">
              <a:rPr lang="LID4096" smtClean="0"/>
              <a:t>09/28/2023</a:t>
            </a:fld>
            <a:endParaRPr lang="LID4096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A0B24-2E7B-42FF-B0FF-275A3157E171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7684152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 anchor="ctr" anchorCtr="0"/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5"/>
            <a:ext cx="3050438" cy="57626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10916"/>
            <a:ext cx="2691242" cy="1584094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7"/>
            <a:ext cx="3050438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2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09108"/>
            <a:ext cx="3050438" cy="91257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3" y="4532842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3" y="5109107"/>
            <a:ext cx="3050438" cy="91794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4245" y="2603500"/>
            <a:ext cx="1" cy="3461811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7352" y="2603500"/>
            <a:ext cx="0" cy="3461811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4559D-2E8E-44F9-977A-3996DDA68615}" type="datetimeFigureOut">
              <a:rPr lang="LID4096" smtClean="0"/>
              <a:t>09/28/2023</a:t>
            </a:fld>
            <a:endParaRPr lang="LID4096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A0B24-2E7B-42FF-B0FF-275A3157E171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6726779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595033"/>
            <a:ext cx="8825659" cy="3424768"/>
          </a:xfrm>
        </p:spPr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4559D-2E8E-44F9-977A-3996DDA68615}" type="datetimeFigureOut">
              <a:rPr lang="LID4096" smtClean="0"/>
              <a:t>09/28/2023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A0B24-2E7B-42FF-B0FF-275A3157E171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9097656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Rectangle 12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6"/>
            <a:ext cx="1441567" cy="4748591"/>
          </a:xfrm>
          <a:prstGeom prst="rect">
            <a:avLst/>
          </a:prstGeom>
        </p:spPr>
        <p:txBody>
          <a:bodyPr vert="eaVert" anchor="b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5"/>
            <a:ext cx="6256025" cy="474859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4559D-2E8E-44F9-977A-3996DDA68615}" type="datetimeFigureOut">
              <a:rPr lang="LID4096" smtClean="0"/>
              <a:t>09/28/2023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20" name="Rectangle 1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A0B24-2E7B-42FF-B0FF-275A3157E171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871011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9"/>
            <a:ext cx="8825659" cy="706964"/>
          </a:xfrm>
          <a:prstGeom prst="rect">
            <a:avLst/>
          </a:prstGeom>
        </p:spPr>
        <p:txBody>
          <a:bodyPr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4559D-2E8E-44F9-977A-3996DDA68615}" type="datetimeFigureOut">
              <a:rPr lang="LID4096" smtClean="0"/>
              <a:t>09/28/2023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1"/>
            </a:lvl1pPr>
          </a:lstStyle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A0B24-2E7B-42FF-B0FF-275A3157E171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73666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Rectangle 8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9192"/>
            <a:ext cx="4343400" cy="2286000"/>
          </a:xfrm>
          <a:prstGeom prst="rect">
            <a:avLst/>
          </a:prstGeom>
        </p:spPr>
        <p:txBody>
          <a:bodyPr anchor="ctr" anchorCtr="0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4576" y="2679192"/>
            <a:ext cx="3758184" cy="2286000"/>
          </a:xfrm>
        </p:spPr>
        <p:txBody>
          <a:bodyPr anchor="ctr" anchorCtr="0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4559D-2E8E-44F9-977A-3996DDA68615}" type="datetimeFigureOut">
              <a:rPr lang="LID4096" smtClean="0"/>
              <a:t>09/28/2023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1"/>
            </a:lvl1pPr>
          </a:lstStyle>
          <a:p>
            <a:endParaRPr lang="LID4096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A0B24-2E7B-42FF-B0FF-275A3157E171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922323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69264"/>
            <a:ext cx="8825659" cy="704088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8032" cy="3416301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76" y="2603500"/>
            <a:ext cx="4828032" cy="341630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4559D-2E8E-44F9-977A-3996DDA68615}" type="datetimeFigureOut">
              <a:rPr lang="LID4096" smtClean="0"/>
              <a:t>09/28/2023</a:t>
            </a:fld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A0B24-2E7B-42FF-B0FF-275A3157E171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18766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69264"/>
            <a:ext cx="8825659" cy="7040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6040"/>
            <a:ext cx="48280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98448"/>
            <a:ext cx="4828032" cy="2843784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76" y="2606040"/>
            <a:ext cx="48280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1" y="3187921"/>
            <a:ext cx="4825160" cy="2854311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4559D-2E8E-44F9-977A-3996DDA68615}" type="datetimeFigureOut">
              <a:rPr lang="LID4096" smtClean="0"/>
              <a:t>09/28/2023</a:t>
            </a:fld>
            <a:endParaRPr lang="LID4096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A0B24-2E7B-42FF-B0FF-275A3157E171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128909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2144" y="969264"/>
            <a:ext cx="8825659" cy="704088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4559D-2E8E-44F9-977A-3996DDA68615}" type="datetimeFigureOut">
              <a:rPr lang="LID4096" smtClean="0"/>
              <a:t>09/28/2023</a:t>
            </a:fld>
            <a:endParaRPr lang="LID4096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A0B24-2E7B-42FF-B0FF-275A3157E171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8798264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4559D-2E8E-44F9-977A-3996DDA68615}" type="datetimeFigureOut">
              <a:rPr lang="LID4096" smtClean="0"/>
              <a:t>09/28/2023</a:t>
            </a:fld>
            <a:endParaRPr lang="LID4096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Rectangle 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A0B24-2E7B-42FF-B0FF-275A3157E171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252842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298448"/>
            <a:ext cx="2793159" cy="1597152"/>
          </a:xfrm>
          <a:prstGeom prst="rect">
            <a:avLst/>
          </a:prstGeo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79008" y="1447800"/>
            <a:ext cx="5195997" cy="45720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3" y="3129280"/>
            <a:ext cx="2793159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4559D-2E8E-44F9-977A-3996DDA68615}" type="datetimeFigureOut">
              <a:rPr lang="LID4096" smtClean="0"/>
              <a:t>09/28/2023</a:t>
            </a:fld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A0B24-2E7B-42FF-B0FF-275A3157E171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573488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59" cy="173566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4559D-2E8E-44F9-977A-3996DDA68615}" type="datetimeFigureOut">
              <a:rPr lang="LID4096" smtClean="0"/>
              <a:t>09/28/2023</a:t>
            </a:fld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A0B24-2E7B-42FF-B0FF-275A3157E171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472269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7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30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2760" y="6391656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0E44559D-2E8E-44F9-977A-3996DDA68615}" type="datetimeFigureOut">
              <a:rPr lang="LID4096" smtClean="0"/>
              <a:t>09/28/2023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7784" y="6391656"/>
            <a:ext cx="3867912" cy="310896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LID4096"/>
          </a:p>
        </p:txBody>
      </p:sp>
      <p:sp>
        <p:nvSpPr>
          <p:cNvPr id="29" name="Rectangle 2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5D4A0B24-2E7B-42FF-B0FF-275A3157E171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774645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53A86A8-AF48-4F5D-9737-8606FD7B15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0421" y="2053040"/>
            <a:ext cx="9386045" cy="2133600"/>
          </a:xfrm>
        </p:spPr>
        <p:txBody>
          <a:bodyPr/>
          <a:lstStyle/>
          <a:p>
            <a:pPr algn="ctr"/>
            <a:r>
              <a:rPr lang="kk-KZ" dirty="0">
                <a:solidFill>
                  <a:srgbClr val="FFC000"/>
                </a:solidFill>
              </a:rPr>
              <a:t>Безопасность операционных систем</a:t>
            </a:r>
            <a:endParaRPr lang="LID4096" dirty="0">
              <a:solidFill>
                <a:srgbClr val="FFC000"/>
              </a:solidFill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C2E70F6-A82D-44F8-906B-9A10763DFD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34355" y="4760447"/>
            <a:ext cx="8825658" cy="861420"/>
          </a:xfrm>
        </p:spPr>
        <p:txBody>
          <a:bodyPr/>
          <a:lstStyle/>
          <a:p>
            <a:pPr algn="r"/>
            <a:r>
              <a:rPr lang="ru-RU" dirty="0"/>
              <a:t>Лекция 1</a:t>
            </a:r>
            <a:endParaRPr lang="LID4096" dirty="0"/>
          </a:p>
        </p:txBody>
      </p:sp>
    </p:spTree>
    <p:extLst>
      <p:ext uri="{BB962C8B-B14F-4D97-AF65-F5344CB8AC3E}">
        <p14:creationId xmlns:p14="http://schemas.microsoft.com/office/powerpoint/2010/main" val="2725793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A3D60C-4033-440B-A8F9-AADD7C5FDC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>
                <a:solidFill>
                  <a:srgbClr val="FFC000"/>
                </a:solidFill>
              </a:rPr>
              <a:t>Операционные системы</a:t>
            </a:r>
            <a:endParaRPr lang="LID4096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26132AF-72A8-4A6B-894B-30E8F970A2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7954" y="2578100"/>
            <a:ext cx="9225179" cy="3704167"/>
          </a:xfrm>
        </p:spPr>
        <p:txBody>
          <a:bodyPr/>
          <a:lstStyle/>
          <a:p>
            <a:r>
              <a:rPr lang="ru-RU" dirty="0"/>
              <a:t>ОС позволяет разным пользователям иметь общий доступ к различным ресурсам. </a:t>
            </a:r>
            <a:endParaRPr lang="en-US" dirty="0"/>
          </a:p>
          <a:p>
            <a:r>
              <a:rPr lang="ru-RU" dirty="0"/>
              <a:t>ОС должна контролировать обмен и предоставить интерфейс для разрешения доступа </a:t>
            </a:r>
            <a:endParaRPr lang="en-US" dirty="0"/>
          </a:p>
          <a:p>
            <a:r>
              <a:rPr lang="ru-RU" dirty="0"/>
              <a:t>Идентификация и аутентификация необходимы для контроля доступа.</a:t>
            </a:r>
            <a:endParaRPr lang="LID4096" dirty="0"/>
          </a:p>
        </p:txBody>
      </p:sp>
    </p:spTree>
    <p:extLst>
      <p:ext uri="{BB962C8B-B14F-4D97-AF65-F5344CB8AC3E}">
        <p14:creationId xmlns:p14="http://schemas.microsoft.com/office/powerpoint/2010/main" val="3353562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DF4515-DD46-4111-A1CE-F91BD373F7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>
                <a:solidFill>
                  <a:srgbClr val="FFC000"/>
                </a:solidFill>
              </a:rPr>
              <a:t>Операционные системы</a:t>
            </a:r>
            <a:endParaRPr lang="LID4096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583AF51-963B-4E37-ADD6-BED0696B93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ОС развивались как способ позволить нескольким пользователям использовать одно и то же оборудование. </a:t>
            </a:r>
          </a:p>
          <a:p>
            <a:r>
              <a:rPr lang="ru-RU" dirty="0"/>
              <a:t>ОС делает ресурсы доступными для пользователей </a:t>
            </a:r>
          </a:p>
          <a:p>
            <a:pPr marL="0" indent="0">
              <a:buNone/>
            </a:pPr>
            <a:r>
              <a:rPr lang="ru-RU" dirty="0"/>
              <a:t>если это требуется и разрешено какой-либо политикой </a:t>
            </a:r>
          </a:p>
          <a:p>
            <a:r>
              <a:rPr lang="ru-RU" dirty="0"/>
              <a:t>ОС также защищает пользователей друг от друга </a:t>
            </a:r>
          </a:p>
          <a:p>
            <a:pPr marL="0" indent="0">
              <a:buNone/>
            </a:pPr>
            <a:r>
              <a:rPr lang="ru-RU" dirty="0"/>
              <a:t>атаки, ошибки, перерасход ресурсов </a:t>
            </a:r>
          </a:p>
          <a:p>
            <a:r>
              <a:rPr lang="ru-RU" dirty="0"/>
              <a:t>Даже для однопользовательской ОС защитить пользователя от самого себя — это хорошо</a:t>
            </a:r>
          </a:p>
          <a:p>
            <a:pPr marL="0" indent="0">
              <a:buNone/>
            </a:pPr>
            <a:r>
              <a:rPr lang="ru-RU" dirty="0"/>
              <a:t>ошибки, вредоносное ПО</a:t>
            </a:r>
            <a:endParaRPr lang="LID4096" dirty="0"/>
          </a:p>
        </p:txBody>
      </p:sp>
    </p:spTree>
    <p:extLst>
      <p:ext uri="{BB962C8B-B14F-4D97-AF65-F5344CB8AC3E}">
        <p14:creationId xmlns:p14="http://schemas.microsoft.com/office/powerpoint/2010/main" val="33660437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AF44F1-170D-49DC-80C0-E2A0149778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Разделение</a:t>
            </a:r>
            <a:endParaRPr lang="LID4096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DCD4883-2763-4989-B0BD-FC9514B92E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366433"/>
            <a:ext cx="9157446" cy="3839633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Храните объекты одного пользователя отдельно от других пользователей</a:t>
            </a:r>
          </a:p>
          <a:p>
            <a:r>
              <a:rPr lang="ru-RU" dirty="0"/>
              <a:t>Физическое разделение </a:t>
            </a:r>
          </a:p>
          <a:p>
            <a:pPr marL="0" indent="0">
              <a:buNone/>
            </a:pPr>
            <a:r>
              <a:rPr lang="ru-RU" dirty="0"/>
              <a:t>Используйте разные физические ресурсы для разных пользователей. </a:t>
            </a:r>
          </a:p>
          <a:p>
            <a:pPr marL="0" indent="0">
              <a:buNone/>
            </a:pPr>
            <a:r>
              <a:rPr lang="ru-RU" dirty="0"/>
              <a:t>Легко реализовать, но дорого и неэффективно. </a:t>
            </a:r>
          </a:p>
          <a:p>
            <a:r>
              <a:rPr lang="ru-RU" dirty="0"/>
              <a:t>Временное разделение </a:t>
            </a:r>
          </a:p>
          <a:p>
            <a:pPr marL="0" indent="0">
              <a:buNone/>
            </a:pPr>
            <a:r>
              <a:rPr lang="ru-RU" dirty="0"/>
              <a:t>Запускать программы разных пользователей в разное время </a:t>
            </a:r>
          </a:p>
          <a:p>
            <a:r>
              <a:rPr lang="ru-RU" dirty="0"/>
              <a:t>Логическое разделение </a:t>
            </a:r>
          </a:p>
          <a:p>
            <a:pPr marL="0" indent="0">
              <a:buNone/>
            </a:pPr>
            <a:r>
              <a:rPr lang="ru-RU" dirty="0"/>
              <a:t>У пользователя создается впечатление, что других пользователей не существует. </a:t>
            </a:r>
          </a:p>
          <a:p>
            <a:pPr marL="0" indent="0">
              <a:buNone/>
            </a:pPr>
            <a:r>
              <a:rPr lang="ru-RU" dirty="0"/>
              <a:t>Как это делает операционная система </a:t>
            </a:r>
          </a:p>
          <a:p>
            <a:r>
              <a:rPr lang="ru-RU" dirty="0"/>
              <a:t>Криптографическое разделение </a:t>
            </a:r>
          </a:p>
          <a:p>
            <a:pPr marL="0" indent="0">
              <a:buNone/>
            </a:pPr>
            <a:r>
              <a:rPr lang="ru-RU" dirty="0"/>
              <a:t>Зашифруйте данные и сделайте их непонятными для посторонних Сложный</a:t>
            </a:r>
            <a:endParaRPr lang="LID4096" dirty="0"/>
          </a:p>
        </p:txBody>
      </p:sp>
    </p:spTree>
    <p:extLst>
      <p:ext uri="{BB962C8B-B14F-4D97-AF65-F5344CB8AC3E}">
        <p14:creationId xmlns:p14="http://schemas.microsoft.com/office/powerpoint/2010/main" val="34141825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72A54DD-0C65-4A3F-8F30-EA1E998CA6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>
                <a:solidFill>
                  <a:srgbClr val="FFC000"/>
                </a:solidFill>
              </a:rPr>
              <a:t>Совместное использование</a:t>
            </a:r>
            <a:endParaRPr lang="LID4096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F6329D9-04C1-4D87-96B6-0D8B77CFE9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324096"/>
            <a:ext cx="9132046" cy="372956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/>
              <a:t>Иногда пользователи хотят поделиться ресурсами </a:t>
            </a:r>
          </a:p>
          <a:p>
            <a:r>
              <a:rPr lang="ru-RU" dirty="0"/>
              <a:t>Библиотечные процедуры (например, </a:t>
            </a:r>
            <a:r>
              <a:rPr lang="ru-RU" dirty="0" err="1"/>
              <a:t>libc</a:t>
            </a:r>
            <a:r>
              <a:rPr lang="ru-RU" dirty="0"/>
              <a:t>)‏ </a:t>
            </a:r>
          </a:p>
          <a:p>
            <a:r>
              <a:rPr lang="ru-RU" dirty="0"/>
              <a:t>Файлы или записи базы данных </a:t>
            </a:r>
          </a:p>
          <a:p>
            <a:r>
              <a:rPr lang="ru-RU" dirty="0"/>
              <a:t>ОС должна обеспечивать гибкое совместное использование, а не принцип «все или ничего». </a:t>
            </a:r>
          </a:p>
          <a:p>
            <a:pPr marL="0" indent="0">
              <a:buNone/>
            </a:pPr>
            <a:r>
              <a:rPr lang="ru-RU" dirty="0"/>
              <a:t>Какие файлы или записи? </a:t>
            </a:r>
          </a:p>
          <a:p>
            <a:pPr marL="0" indent="0">
              <a:buNone/>
            </a:pPr>
            <a:r>
              <a:rPr lang="ru-RU" dirty="0"/>
              <a:t>Какая часть файла/записи? </a:t>
            </a:r>
          </a:p>
          <a:p>
            <a:pPr marL="0" indent="0">
              <a:buNone/>
            </a:pPr>
            <a:r>
              <a:rPr lang="ru-RU" dirty="0"/>
              <a:t>Какие еще пользователи? </a:t>
            </a:r>
          </a:p>
          <a:p>
            <a:pPr marL="0" indent="0">
              <a:buNone/>
            </a:pPr>
            <a:r>
              <a:rPr lang="ru-RU" dirty="0"/>
              <a:t>Могут ли другие пользователи совместно использовать объекты дальше? </a:t>
            </a:r>
          </a:p>
          <a:p>
            <a:pPr marL="0" indent="0">
              <a:buNone/>
            </a:pPr>
            <a:r>
              <a:rPr lang="ru-RU" dirty="0"/>
              <a:t>Какие виды использования разрешены? </a:t>
            </a:r>
          </a:p>
          <a:p>
            <a:pPr marL="0" indent="0">
              <a:buNone/>
            </a:pPr>
            <a:r>
              <a:rPr lang="ru-RU" dirty="0"/>
              <a:t>Читать, но не писать, просматривать, но не печатать (осуществимость?)‏</a:t>
            </a:r>
          </a:p>
          <a:p>
            <a:pPr marL="0" indent="0">
              <a:buNone/>
            </a:pPr>
            <a:r>
              <a:rPr lang="ru-RU" dirty="0"/>
              <a:t>Только совокупная информация Как долго?</a:t>
            </a:r>
            <a:endParaRPr lang="LID4096" dirty="0"/>
          </a:p>
        </p:txBody>
      </p:sp>
    </p:spTree>
    <p:extLst>
      <p:ext uri="{BB962C8B-B14F-4D97-AF65-F5344CB8AC3E}">
        <p14:creationId xmlns:p14="http://schemas.microsoft.com/office/powerpoint/2010/main" val="3673105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D57A40D-B7AE-49BF-8217-640D4D6B0E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70469"/>
            <a:ext cx="9345613" cy="1015998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Слои безопасности операционных систем</a:t>
            </a:r>
            <a:endParaRPr lang="LID4096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F6FB641-E97A-454F-9BF7-CF0BB67E60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2487" y="2391832"/>
            <a:ext cx="10037980" cy="4110567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Каждый уровень кода требует принятия мер </a:t>
            </a:r>
          </a:p>
          <a:p>
            <a:r>
              <a:rPr lang="ru-RU" dirty="0"/>
              <a:t>предоставить соответствующие услуги безопасности </a:t>
            </a:r>
          </a:p>
          <a:p>
            <a:pPr marL="0" indent="0">
              <a:buNone/>
            </a:pPr>
            <a:r>
              <a:rPr lang="ru-RU" dirty="0"/>
              <a:t>Каждый уровень уязвим для атаки снизу </a:t>
            </a:r>
          </a:p>
          <a:p>
            <a:r>
              <a:rPr lang="ru-RU" dirty="0"/>
              <a:t>если нижние слои не закреплены должным образом</a:t>
            </a:r>
          </a:p>
          <a:p>
            <a:pPr marL="0" indent="0">
              <a:buNone/>
            </a:pPr>
            <a:endParaRPr lang="LID4096" dirty="0"/>
          </a:p>
        </p:txBody>
      </p:sp>
      <p:pic>
        <p:nvPicPr>
          <p:cNvPr id="4" name="Picture Placeholder 7" descr="f1.pdf">
            <a:extLst>
              <a:ext uri="{FF2B5EF4-FFF2-40B4-BE49-F238E27FC236}">
                <a16:creationId xmlns:a16="http://schemas.microsoft.com/office/drawing/2014/main" id="{1CBBD4EF-80BF-4465-866D-AB97303E030A}"/>
              </a:ext>
            </a:extLst>
          </p:cNvPr>
          <p:cNvPicPr preferRelativeResize="0">
            <a:picLocks/>
          </p:cNvPicPr>
          <p:nvPr/>
        </p:nvPicPr>
        <p:blipFill rotWithShape="1">
          <a:blip r:embed="rId2"/>
          <a:srcRect l="11721" t="46048" r="18524" b="32292"/>
          <a:stretch/>
        </p:blipFill>
        <p:spPr bwMode="auto">
          <a:xfrm>
            <a:off x="2627288" y="4030916"/>
            <a:ext cx="5441529" cy="22875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204098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06CCAE-60FF-44B7-8C1A-A1C0EECCB2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Безопасность операционных систем</a:t>
            </a:r>
            <a:endParaRPr lang="LID4096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855B69D-4844-41D9-B4AF-CF28DC95B5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8754" y="2468030"/>
            <a:ext cx="9369113" cy="411056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Возможно, что система будет скомпрометирована в процессе установки</a:t>
            </a:r>
          </a:p>
          <a:p>
            <a:r>
              <a:rPr lang="ru-RU" dirty="0"/>
              <a:t>прежде чем он сможет установить последние исправления </a:t>
            </a:r>
          </a:p>
          <a:p>
            <a:r>
              <a:rPr lang="ru-RU" dirty="0"/>
              <a:t>создание и развертывание системы должно быть запланированным процессом, предназначенным для противодействия этой угрозе. </a:t>
            </a:r>
          </a:p>
          <a:p>
            <a:pPr marL="0" indent="0">
              <a:buNone/>
            </a:pPr>
            <a:r>
              <a:rPr lang="ru-RU" dirty="0"/>
              <a:t>Процесс должен: </a:t>
            </a:r>
          </a:p>
          <a:p>
            <a:r>
              <a:rPr lang="ru-RU" dirty="0"/>
              <a:t>оценить риски и спланировать развертывание системы </a:t>
            </a:r>
          </a:p>
          <a:p>
            <a:r>
              <a:rPr lang="ru-RU" dirty="0"/>
              <a:t>защитите базовую операционную систему, а затем ключевые приложения</a:t>
            </a:r>
          </a:p>
          <a:p>
            <a:r>
              <a:rPr lang="ru-RU" dirty="0"/>
              <a:t>обеспечить безопасность любого критического контента </a:t>
            </a:r>
          </a:p>
          <a:p>
            <a:r>
              <a:rPr lang="ru-RU" dirty="0"/>
              <a:t>убедитесь, что используются соответствующие механизмы защиты сети</a:t>
            </a:r>
          </a:p>
          <a:p>
            <a:r>
              <a:rPr lang="ru-RU" dirty="0"/>
              <a:t>обеспечить использование соответствующих процессов для обеспечения безопасности</a:t>
            </a:r>
            <a:endParaRPr lang="LID4096" dirty="0"/>
          </a:p>
        </p:txBody>
      </p:sp>
    </p:spTree>
    <p:extLst>
      <p:ext uri="{BB962C8B-B14F-4D97-AF65-F5344CB8AC3E}">
        <p14:creationId xmlns:p14="http://schemas.microsoft.com/office/powerpoint/2010/main" val="20421757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8B8176-B4D3-47AC-96D4-0267DD08F1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838200"/>
            <a:ext cx="8825659" cy="1066798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Планирование обеспечения безопасности ОС</a:t>
            </a:r>
            <a:endParaRPr lang="LID4096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92395F7-0F51-40A8-86C5-C0114E2A99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500"/>
            <a:ext cx="9318313" cy="3746500"/>
          </a:xfrm>
        </p:spPr>
        <p:txBody>
          <a:bodyPr/>
          <a:lstStyle/>
          <a:p>
            <a:r>
              <a:rPr lang="ru-RU" dirty="0"/>
              <a:t>Первым шагом при развертывании новой системы является планирование </a:t>
            </a:r>
            <a:r>
              <a:rPr lang="ru-RU" dirty="0" err="1"/>
              <a:t>планирование</a:t>
            </a:r>
            <a:r>
              <a:rPr lang="ru-RU" dirty="0"/>
              <a:t> </a:t>
            </a:r>
          </a:p>
          <a:p>
            <a:r>
              <a:rPr lang="ru-RU" dirty="0"/>
              <a:t>Должно включать широкую оценку безопасности организации. </a:t>
            </a:r>
          </a:p>
          <a:p>
            <a:r>
              <a:rPr lang="ru-RU" dirty="0"/>
              <a:t>Цель состоит в том, чтобы максимизировать безопасность при минимизации затрат. </a:t>
            </a:r>
          </a:p>
          <a:p>
            <a:r>
              <a:rPr lang="ru-RU" dirty="0"/>
              <a:t>Процесс планирования должен определить требования безопасности для системы, приложений, данных и пользователей </a:t>
            </a:r>
          </a:p>
          <a:p>
            <a:r>
              <a:rPr lang="ru-RU" dirty="0"/>
              <a:t>План должен определить соответствующий персонал и провести обучение для установки и управления системой.</a:t>
            </a:r>
            <a:endParaRPr lang="LID4096" dirty="0"/>
          </a:p>
        </p:txBody>
      </p:sp>
    </p:spTree>
    <p:extLst>
      <p:ext uri="{BB962C8B-B14F-4D97-AF65-F5344CB8AC3E}">
        <p14:creationId xmlns:p14="http://schemas.microsoft.com/office/powerpoint/2010/main" val="9207771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1D5DF6-D4A5-4364-87C3-149935C80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Планирование безопасности ОС</a:t>
            </a:r>
            <a:endParaRPr lang="LID4096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9944FDF-6435-4512-BEA7-7D20CF9E6D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374900"/>
            <a:ext cx="9318313" cy="4025900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Назначение системы, тип хранимой информации, предоставляемые приложения и услуги, а также требования к их безопасности.</a:t>
            </a:r>
          </a:p>
          <a:p>
            <a:r>
              <a:rPr lang="ru-RU" dirty="0"/>
              <a:t>Категории пользователей системы, привилегии, которыми они обладают, и типы информации, к которой они могут получить доступ </a:t>
            </a:r>
          </a:p>
          <a:p>
            <a:r>
              <a:rPr lang="ru-RU" dirty="0"/>
              <a:t>Как аутентифицируются пользователи </a:t>
            </a:r>
          </a:p>
          <a:p>
            <a:r>
              <a:rPr lang="ru-RU" dirty="0"/>
              <a:t>Как осуществляется доступ к информации, хранящейся в системе </a:t>
            </a:r>
          </a:p>
          <a:p>
            <a:r>
              <a:rPr lang="ru-RU" dirty="0"/>
              <a:t>Какой доступ система имеет к информации, хранящейся на других хостах, таких как файловые серверы или серверы баз данных, и как этим управляется кто будет администрировать систему и как они будут управлять системой (через локальный или удаленный доступ) </a:t>
            </a:r>
          </a:p>
          <a:p>
            <a:r>
              <a:rPr lang="ru-RU" dirty="0"/>
              <a:t>Любые дополнительные меры безопасности, необходимые в системе, включая использование межсетевых экранов хоста, антивирусов или других механизмов защиты от вредоносных программ, а также ведение журналов.</a:t>
            </a:r>
            <a:endParaRPr lang="LID4096" dirty="0"/>
          </a:p>
        </p:txBody>
      </p:sp>
    </p:spTree>
    <p:extLst>
      <p:ext uri="{BB962C8B-B14F-4D97-AF65-F5344CB8AC3E}">
        <p14:creationId xmlns:p14="http://schemas.microsoft.com/office/powerpoint/2010/main" val="39074098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вет директоров">
  <a:themeElements>
    <a:clrScheme name="Совет директоров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FFCB"/>
      </a:folHlink>
    </a:clrScheme>
    <a:fontScheme name="Совет директоров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вет директоров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EC7F02AD-9687-440F-A9DF-FAA6F22270D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47</TotalTime>
  <Words>528</Words>
  <Application>Microsoft Office PowerPoint</Application>
  <PresentationFormat>Широкоэкранный</PresentationFormat>
  <Paragraphs>66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Century Gothic</vt:lpstr>
      <vt:lpstr>Wingdings 3</vt:lpstr>
      <vt:lpstr>Совет директоров</vt:lpstr>
      <vt:lpstr>Безопасность операционных систем</vt:lpstr>
      <vt:lpstr>Операционные системы</vt:lpstr>
      <vt:lpstr>Операционные системы</vt:lpstr>
      <vt:lpstr>Разделение</vt:lpstr>
      <vt:lpstr>Совместное использование</vt:lpstr>
      <vt:lpstr>Слои безопасности операционных систем</vt:lpstr>
      <vt:lpstr>Безопасность операционных систем</vt:lpstr>
      <vt:lpstr>Планирование обеспечения безопасности ОС</vt:lpstr>
      <vt:lpstr>Планирование безопасности ОС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Безопасность операционных систем</dc:title>
  <dc:creator>Владислав Карюкин</dc:creator>
  <cp:lastModifiedBy>Владислав Карюкин</cp:lastModifiedBy>
  <cp:revision>5</cp:revision>
  <dcterms:created xsi:type="dcterms:W3CDTF">2023-09-28T10:06:13Z</dcterms:created>
  <dcterms:modified xsi:type="dcterms:W3CDTF">2023-09-28T10:53:24Z</dcterms:modified>
</cp:coreProperties>
</file>